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8" r:id="rId5"/>
    <p:sldId id="271" r:id="rId6"/>
    <p:sldId id="380" r:id="rId7"/>
    <p:sldId id="393" r:id="rId8"/>
    <p:sldId id="394" r:id="rId9"/>
    <p:sldId id="395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3539"/>
  </p:normalViewPr>
  <p:slideViewPr>
    <p:cSldViewPr snapToGrid="0" snapToObjects="1">
      <p:cViewPr varScale="1">
        <p:scale>
          <a:sx n="75" d="100"/>
          <a:sy n="75" d="100"/>
        </p:scale>
        <p:origin x="44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10/6/2021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10/6/2021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6</a:t>
            </a:fld>
            <a:endParaRPr lang="en-GB" altLang="en-US" sz="1000"/>
          </a:p>
        </p:txBody>
      </p:sp>
    </p:spTree>
    <p:extLst>
      <p:ext uri="{BB962C8B-B14F-4D97-AF65-F5344CB8AC3E}">
        <p14:creationId xmlns:p14="http://schemas.microsoft.com/office/powerpoint/2010/main" val="378036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network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US" dirty="0"/>
              <a:t>ENA EREC C79 Issue 4 2021</a:t>
            </a:r>
          </a:p>
          <a:p>
            <a:r>
              <a:rPr lang="en-US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06 October 2021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EREC C79 Issue 4 2021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19289" y="1350964"/>
            <a:ext cx="8584384" cy="846386"/>
          </a:xfrm>
          <a:ln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GB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Type tests for connectors for copper and aluminium conductors of insulated power cables with a rated voltage up to 36kV (U</a:t>
            </a:r>
            <a:r>
              <a:rPr lang="en-GB" altLang="en-US" sz="1400" b="1" u="sng" dirty="0">
                <a:solidFill>
                  <a:srgbClr val="1F538D"/>
                </a:solidFill>
                <a:cs typeface="Arial" panose="020B0604020202020204" pitchFamily="34" charset="0"/>
              </a:rPr>
              <a:t>m </a:t>
            </a:r>
            <a:r>
              <a:rPr lang="en-GB" altLang="en-US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42kV)</a:t>
            </a:r>
            <a:endParaRPr lang="en-US" altLang="en-US" sz="2400" b="1" u="sng" dirty="0">
              <a:solidFill>
                <a:srgbClr val="1F538D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377430"/>
            <a:ext cx="11438731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>
                <a:solidFill>
                  <a:schemeClr val="bg1"/>
                </a:solidFill>
                <a:cs typeface="Times New Roman" panose="02020603050405020304" pitchFamily="18" charset="0"/>
              </a:rPr>
              <a:t>Details the performance requirements of compression or mechanical connectors, including IPCs, for power cables with Water Blocked and Non-Water Blocked versions of copper or aluminium conductors.</a:t>
            </a:r>
            <a:endParaRPr lang="en-US" altLang="en-US" sz="1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4" y="3429000"/>
            <a:ext cx="3889375" cy="2551148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7938" lvl="2" inden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buNone/>
              <a:defRPr/>
            </a:pPr>
            <a:r>
              <a:rPr lang="en-GB" altLang="en-US" sz="1200" dirty="0">
                <a:latin typeface="+mn-lt"/>
              </a:rPr>
              <a:t>Terminal connectors (lugs), Through (straight) connectors and Branch connectors.</a:t>
            </a:r>
          </a:p>
          <a:p>
            <a:pPr marL="7938" lvl="2" inden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buNone/>
              <a:defRPr/>
            </a:pPr>
            <a:r>
              <a:rPr lang="en-GB" altLang="en-US" sz="1200" dirty="0">
                <a:latin typeface="+mn-lt"/>
              </a:rPr>
              <a:t>Is not applicable to connectors for overhead conductors, which are designed for special mechanical requirements, or separable connectors with sliding contacts or multi-core connectors, e.g. ring connectors.</a:t>
            </a:r>
          </a:p>
          <a:p>
            <a:pPr marL="7938" lvl="2" indent="0">
              <a:lnSpc>
                <a:spcPct val="110000"/>
              </a:lnSpc>
              <a:spcBef>
                <a:spcPts val="200"/>
              </a:spcBef>
              <a:spcAft>
                <a:spcPts val="600"/>
              </a:spcAft>
              <a:buClr>
                <a:schemeClr val="accent4"/>
              </a:buClr>
              <a:buNone/>
              <a:defRPr/>
            </a:pPr>
            <a:r>
              <a:rPr lang="en-GB" altLang="en-US" sz="1200" dirty="0">
                <a:latin typeface="+mn-lt"/>
              </a:rPr>
              <a:t>Conductor cross-sections covered are as follows;              Copper: 2.5 - 1200 mm</a:t>
            </a:r>
            <a:r>
              <a:rPr lang="en-GB" altLang="en-US" sz="1200" baseline="-25000" dirty="0">
                <a:latin typeface="+mn-lt"/>
              </a:rPr>
              <a:t>2</a:t>
            </a:r>
            <a:r>
              <a:rPr lang="en-GB" altLang="en-US" sz="1200" dirty="0">
                <a:latin typeface="+mn-lt"/>
              </a:rPr>
              <a:t>. Aluminium: 16 - 1200 mm</a:t>
            </a:r>
            <a:r>
              <a:rPr lang="en-GB" altLang="en-US" sz="1200" baseline="-25000" dirty="0">
                <a:latin typeface="+mn-lt"/>
              </a:rPr>
              <a:t>2</a:t>
            </a:r>
            <a:r>
              <a:rPr lang="en-GB" altLang="en-US" sz="1200" dirty="0">
                <a:latin typeface="+mn-lt"/>
              </a:rPr>
              <a:t>.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6772" y="3559229"/>
            <a:ext cx="4032250" cy="1471878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200" dirty="0">
                <a:latin typeface="+mn-lt"/>
              </a:rPr>
              <a:t>1st issued: not known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200" dirty="0">
                <a:latin typeface="+mn-lt"/>
              </a:rPr>
              <a:t>2009: Issue 2 published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200" dirty="0">
                <a:latin typeface="+mn-lt"/>
              </a:rPr>
              <a:t>2014: Minor revision of Issue 2 with no principal technical changes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US" altLang="en-US" sz="1200" dirty="0">
                <a:latin typeface="+mn-lt"/>
              </a:rPr>
              <a:t>2021: </a:t>
            </a:r>
            <a:r>
              <a:rPr lang="en-GB" altLang="en-US" sz="1200" dirty="0">
                <a:latin typeface="+mn-lt"/>
              </a:rPr>
              <a:t>Major revision as detailed overleaf</a:t>
            </a:r>
            <a:endParaRPr lang="en-US" altLang="en-US" sz="1200" dirty="0">
              <a:latin typeface="+mn-lt"/>
            </a:endParaRP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EREC C79 Issue 4 2021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5" y="1328737"/>
            <a:ext cx="8068924" cy="4929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marL="7937" lvl="2" indent="0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  <a:buNone/>
            </a:pPr>
            <a:r>
              <a:rPr lang="en-GB" altLang="en-US" sz="1600" dirty="0">
                <a:latin typeface="+mn-lt"/>
              </a:rPr>
              <a:t>Foreword: Information added to reflect the current text of BS EN IEC 61238-1, introduce new variants of BS EN IEC 61238-1 and update references to The Utilities Contract Regulations 2016 and EREC G79 Part 1 Issue 3:2019.  </a:t>
            </a:r>
          </a:p>
          <a:p>
            <a:pPr marL="7937" lvl="2" indent="0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  <a:buNone/>
            </a:pPr>
            <a:r>
              <a:rPr lang="en-GB" altLang="en-US" sz="1600" dirty="0">
                <a:latin typeface="+mn-lt"/>
              </a:rPr>
              <a:t>Clause 1: Cross sectional area of conductors covered in this EREC amended to reflect BS EN IEC 61238-1.                                                                                     </a:t>
            </a:r>
          </a:p>
          <a:p>
            <a:pPr marL="7937" lvl="2" indent="0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  <a:buNone/>
            </a:pPr>
            <a:r>
              <a:rPr lang="en-GB" altLang="en-US" sz="1600" dirty="0">
                <a:latin typeface="+mn-lt"/>
              </a:rPr>
              <a:t>Reference to Water Blocked and Non-Water Blocked versions of conductors included.                                                                                    </a:t>
            </a:r>
          </a:p>
          <a:p>
            <a:pPr marL="7937" lvl="2" indent="0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  <a:buNone/>
            </a:pPr>
            <a:r>
              <a:rPr lang="en-GB" altLang="en-US" sz="1600" dirty="0">
                <a:latin typeface="+mn-lt"/>
              </a:rPr>
              <a:t>Note added referring to additional testing of Water Blocked versions being subject to agreement between Purchaser and Manufacturer/Supplier.</a:t>
            </a:r>
          </a:p>
          <a:p>
            <a:pPr marL="7937" lvl="2" indent="0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  <a:buNone/>
            </a:pPr>
            <a:r>
              <a:rPr lang="en-GB" altLang="en-US" sz="1600" dirty="0">
                <a:latin typeface="+mn-lt"/>
              </a:rPr>
              <a:t>Clause 3: Updated to align with BS EN IEC 61238-1.</a:t>
            </a:r>
          </a:p>
          <a:p>
            <a:pPr marL="7937" lvl="2" indent="0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  <a:buNone/>
            </a:pPr>
            <a:r>
              <a:rPr lang="en-GB" altLang="en-US" sz="1600" dirty="0">
                <a:latin typeface="+mn-lt"/>
              </a:rPr>
              <a:t>Clauses 4-7 inclusive: Updated to make direct reference to relevant clauses in appropriate variant of BS EN IEC 61238-1. </a:t>
            </a:r>
          </a:p>
          <a:p>
            <a:pPr marL="7937" lvl="2" indent="0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  <a:buNone/>
            </a:pPr>
            <a:r>
              <a:rPr lang="en-GB" altLang="en-US" sz="1600" dirty="0">
                <a:latin typeface="+mn-lt"/>
              </a:rPr>
              <a:t>Table 1: Load current pick-up values for stranded and solid aluminium conductors deleted                                                                                                                      Annex A (normative): Information required for notice of conformity deleted</a:t>
            </a:r>
          </a:p>
          <a:p>
            <a:pPr marL="7937" lvl="2" indent="0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  <a:buNone/>
            </a:pPr>
            <a:r>
              <a:rPr lang="en-GB" altLang="en-US" sz="1600" dirty="0">
                <a:latin typeface="+mn-lt"/>
              </a:rPr>
              <a:t>Annex B (normative): Example of the form of a notice of conformity deleted</a:t>
            </a:r>
          </a:p>
          <a:p>
            <a:pPr marL="7937" lvl="2" indent="0">
              <a:lnSpc>
                <a:spcPct val="114000"/>
              </a:lnSpc>
              <a:spcBef>
                <a:spcPts val="0"/>
              </a:spcBef>
              <a:buClr>
                <a:schemeClr val="accent4"/>
              </a:buClr>
              <a:buNone/>
            </a:pPr>
            <a:r>
              <a:rPr lang="en-GB" altLang="en-US" sz="1600" dirty="0">
                <a:latin typeface="+mn-lt"/>
              </a:rPr>
              <a:t>Bibliography added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26776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Major changes to requirements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Defers to </a:t>
            </a:r>
            <a:r>
              <a:rPr lang="nl-NL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BS EN IEC 61238-1-1; -2;-3. for Type Approval Tests of </a:t>
            </a:r>
            <a:r>
              <a:rPr lang="en-GB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connectors for copper and aluminium conductors of insulated power cables with a rated voltage up to 36kV (Um 42kV)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400" b="1" dirty="0">
                <a:solidFill>
                  <a:schemeClr val="bg1"/>
                </a:solidFill>
                <a:cs typeface="Times New Roman" panose="02020603050405020304" pitchFamily="18" charset="0"/>
              </a:rPr>
              <a:t>Specific reference to Water Blocked and Non Water Blocked conductors included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745" y="1805783"/>
            <a:ext cx="2952750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Major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EREC C79 Issue 4 2021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41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Primarily, staff, who are tasked with the procurement, approval and use of </a:t>
            </a:r>
            <a:r>
              <a:rPr lang="en-GB" altLang="en-US" sz="1900" dirty="0">
                <a:latin typeface="+mn-lt"/>
              </a:rPr>
              <a:t>connectors for copper and aluminium conductors of insulated power cables with a rated voltage up to 36kV (U</a:t>
            </a:r>
            <a:r>
              <a:rPr lang="en-GB" altLang="en-US" sz="1200" dirty="0">
                <a:latin typeface="+mn-lt"/>
              </a:rPr>
              <a:t>m</a:t>
            </a:r>
            <a:r>
              <a:rPr lang="en-GB" altLang="en-US" sz="1900" dirty="0">
                <a:latin typeface="+mn-lt"/>
              </a:rPr>
              <a:t> 42kV)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Member Companies should review their relevant documentation and update as necessary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B4B93-D608-40F3-80B0-9B6600B6EC08}"/>
              </a:ext>
            </a:extLst>
          </p:cNvPr>
          <p:cNvSpPr/>
          <p:nvPr/>
        </p:nvSpPr>
        <p:spPr>
          <a:xfrm>
            <a:off x="588583" y="3142808"/>
            <a:ext cx="1101483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As a major revision, the additional guidance should be useful for staff of ENA Member Companies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ENA EREC C79 Issue 4 2021</a:t>
            </a:r>
            <a:br>
              <a:rPr sz="2400" dirty="0">
                <a:solidFill>
                  <a:prstClr val="white"/>
                </a:solidFill>
              </a:rPr>
            </a:br>
            <a:r>
              <a:rPr sz="2400" dirty="0"/>
              <a:t>Revision Summary</a:t>
            </a:r>
            <a:endParaRPr dirty="0"/>
          </a:p>
        </p:txBody>
      </p:sp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361836-BB1E-4759-A957-B7D0316EC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376168"/>
              </p:ext>
            </p:extLst>
          </p:nvPr>
        </p:nvGraphicFramePr>
        <p:xfrm>
          <a:off x="3037681" y="1725503"/>
          <a:ext cx="6116637" cy="3554387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622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7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73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84D51"/>
                          </a:solidFill>
                          <a:effectLst/>
                          <a:uLnTx/>
                          <a:uFillTx/>
                        </a:rPr>
                        <a:t>Minor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Minimal impact anticipated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84D51"/>
                          </a:solidFill>
                          <a:effectLst/>
                          <a:uLnTx/>
                          <a:uFillTx/>
                        </a:rPr>
                        <a:t>Minor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Potential for minor performance improvement 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484D51"/>
                          </a:solidFill>
                          <a:effectLst/>
                          <a:uLnTx/>
                          <a:uFillTx/>
                        </a:rPr>
                        <a:t>Nil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</a:rPr>
                        <a:t>Statutory requirements unchanged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8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84D51"/>
                          </a:solidFill>
                          <a:effectLst/>
                          <a:uLnTx/>
                          <a:uFillTx/>
                        </a:rPr>
                        <a:t>Nil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dirty="0"/>
              <a:t>ENA EREC C79 Issue 4 2021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2026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and Actions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EREC C79 Issue 4 2021 is a major revision of Issue 3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US" altLang="en-US" sz="1900" dirty="0">
                <a:latin typeface="+mn-lt"/>
              </a:rPr>
              <a:t>ENA Member Companies to review their relevant documentation and operating procedures for the </a:t>
            </a:r>
            <a:r>
              <a:rPr lang="en-GB" altLang="en-US" sz="1900" dirty="0">
                <a:latin typeface="+mn-lt"/>
              </a:rPr>
              <a:t>procurement, approval and use of connectors for copper and aluminium conductors of insulated power cables with a rated voltage up to 36kV (U</a:t>
            </a:r>
            <a:r>
              <a:rPr lang="en-GB" altLang="en-US" sz="1200" dirty="0">
                <a:latin typeface="+mn-lt"/>
              </a:rPr>
              <a:t>m</a:t>
            </a:r>
            <a:r>
              <a:rPr lang="en-GB" altLang="en-US" sz="1900" dirty="0">
                <a:latin typeface="+mn-lt"/>
              </a:rPr>
              <a:t> 42kV)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endParaRPr lang="en-US" altLang="en-US" sz="1900" dirty="0">
              <a:latin typeface="+mn-lt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963672-C41C-4A5C-A03B-A67624F4F532}"/>
              </a:ext>
            </a:extLst>
          </p:cNvPr>
          <p:cNvSpPr/>
          <p:nvPr/>
        </p:nvSpPr>
        <p:spPr>
          <a:xfrm>
            <a:off x="3220926" y="3303918"/>
            <a:ext cx="63367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The document is available from the ENA Engineering Catalogue at 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  <a:hlinkClick r:id="rId3"/>
              </a:rPr>
              <a:t>www.energynetworks.org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.</a:t>
            </a:r>
            <a:endParaRPr lang="en-GB" altLang="en-US" strike="sngStrike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54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0" ma:contentTypeDescription="Create a new document." ma:contentTypeScope="" ma:versionID="c2ef872fcd29c345b71ce4124963e6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413257cd9829394d17656a545d5fa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547903-9C0E-41D2-835C-88E82A050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0</TotalTime>
  <Words>642</Words>
  <Application>Microsoft Office PowerPoint</Application>
  <PresentationFormat>Widescreen</PresentationFormat>
  <Paragraphs>76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System Font Regular</vt:lpstr>
      <vt:lpstr>Office Theme</vt:lpstr>
      <vt:lpstr>Energy Networks Association</vt:lpstr>
      <vt:lpstr>ENA EREC C79 Issue 4 2021 Revision Summary</vt:lpstr>
      <vt:lpstr>ENA EREC C79 Issue 4 2021 Revision Summary</vt:lpstr>
      <vt:lpstr>ENA EREC C79 Issue 4 2021 Revision Summary</vt:lpstr>
      <vt:lpstr>ENA EREC C79 Issue 4 2021 Revision Summary</vt:lpstr>
      <vt:lpstr>ENA EREC C79 Issue 4 2021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chris holdsworth</cp:lastModifiedBy>
  <cp:revision>19</cp:revision>
  <dcterms:created xsi:type="dcterms:W3CDTF">2021-02-25T16:00:29Z</dcterms:created>
  <dcterms:modified xsi:type="dcterms:W3CDTF">2021-10-06T16:02:46Z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